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6"/>
    </p:embeddedFont>
    <p:embeddedFont>
      <p:font typeface="Montserrat Light" charset="1" panose="00000400000000000000"/>
      <p:regular r:id="rId17"/>
    </p:embeddedFont>
    <p:embeddedFont>
      <p:font typeface="Montserrat Ultra-Bold" charset="1" panose="000009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157954" y="2652590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1200" y="-235399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664" y="-2792995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5" y="0"/>
                </a:lnTo>
                <a:lnTo>
                  <a:pt x="14097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6440" y="2738784"/>
            <a:ext cx="6235119" cy="181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7"/>
              </a:lnSpc>
            </a:pPr>
            <a:r>
              <a:rPr lang="en-US" b="true" sz="10577" spc="4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SCRAPY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9481" y="4906952"/>
            <a:ext cx="9569038" cy="8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5197" spc="2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SCRAPING</a:t>
            </a:r>
          </a:p>
        </p:txBody>
      </p:sp>
      <p:sp>
        <p:nvSpPr>
          <p:cNvPr name="AutoShape 9" id="9"/>
          <p:cNvSpPr/>
          <p:nvPr/>
        </p:nvSpPr>
        <p:spPr>
          <a:xfrm>
            <a:off x="5380784" y="6010481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380784" y="4806314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128792" y="6381956"/>
            <a:ext cx="8030416" cy="80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b="true" sz="21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</a:t>
            </a:r>
            <a:r>
              <a:rPr lang="en-US" b="true" sz="21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erstanding how data</a:t>
            </a:r>
            <a:r>
              <a:rPr lang="en-US" b="true" sz="21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can be collected from the web</a:t>
            </a:r>
          </a:p>
          <a:p>
            <a:pPr algn="ctr">
              <a:lnSpc>
                <a:spcPts val="3368"/>
              </a:lnSpc>
            </a:pPr>
            <a:r>
              <a:rPr lang="en-US" b="true" sz="21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Before we code: the theory, the tools, and the ethic</a:t>
            </a:r>
            <a:r>
              <a:rPr lang="en-US" b="true" sz="21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20800">
            <a:off x="11507122" y="4260965"/>
            <a:ext cx="7017480" cy="6839119"/>
          </a:xfrm>
          <a:custGeom>
            <a:avLst/>
            <a:gdLst/>
            <a:ahLst/>
            <a:cxnLst/>
            <a:rect r="r" b="b" t="t" l="l"/>
            <a:pathLst>
              <a:path h="6839119" w="7017480">
                <a:moveTo>
                  <a:pt x="0" y="0"/>
                </a:moveTo>
                <a:lnTo>
                  <a:pt x="7017480" y="0"/>
                </a:lnTo>
                <a:lnTo>
                  <a:pt x="7017480" y="6839119"/>
                </a:lnTo>
                <a:lnTo>
                  <a:pt x="0" y="683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3384" y="2060429"/>
            <a:ext cx="6046264" cy="236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</a:p>
          <a:p>
            <a:pPr algn="l" marL="431801" indent="-215900" lvl="1">
              <a:lnSpc>
                <a:spcPts val="3208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Check robots.txt before</a:t>
            </a: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scraping</a:t>
            </a:r>
          </a:p>
          <a:p>
            <a:pPr algn="l" marL="431801" indent="-215900" lvl="1">
              <a:lnSpc>
                <a:spcPts val="3208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Respect rate limits and terms of service</a:t>
            </a:r>
          </a:p>
          <a:p>
            <a:pPr algn="l" marL="431801" indent="-215900" lvl="1">
              <a:lnSpc>
                <a:spcPts val="3208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Avoid scraping personal or sensitive data</a:t>
            </a:r>
          </a:p>
          <a:p>
            <a:pPr algn="l" marL="431801" indent="-215900" lvl="1">
              <a:lnSpc>
                <a:spcPts val="3208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Use scraping ethically a</a:t>
            </a: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nd responsibly</a:t>
            </a:r>
          </a:p>
          <a:p>
            <a:pPr algn="l">
              <a:lnSpc>
                <a:spcPts val="292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208987" y="5165405"/>
            <a:ext cx="6030661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assword-protected or paywalled content</a:t>
            </a:r>
          </a:p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Sites prohibiting scraping (robots.txt)</a:t>
            </a:r>
          </a:p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Sensitive or copyrighted material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8987" y="4661642"/>
            <a:ext cx="4710302" cy="32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not to scrape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3054" y="1179370"/>
            <a:ext cx="14836772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ETHICS AND LEGALITY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689336">
            <a:off x="12771711" y="1433899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208987" y="7077773"/>
            <a:ext cx="6765059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</a:p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PI</a:t>
            </a: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 — structured, legal access to data</a:t>
            </a:r>
          </a:p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Open Data Portals — e.g., Data.gov, Kaggle</a:t>
            </a:r>
          </a:p>
          <a:p>
            <a:pPr algn="l" marL="431801" indent="-215900" lvl="1">
              <a:lnSpc>
                <a:spcPts val="3190"/>
              </a:lnSpc>
              <a:buFont typeface="Arial"/>
              <a:buChar char="•"/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Data Marketplaces — e.g., AWS Data Exchange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8987" y="6978838"/>
            <a:ext cx="4710302" cy="32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Alternatives to Scraping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917277" y="4176025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298379" y="4730757"/>
            <a:ext cx="11691242" cy="239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795" indent="-263398" lvl="1">
              <a:lnSpc>
                <a:spcPts val="3862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Understand what web scraping is</a:t>
            </a:r>
          </a:p>
          <a:p>
            <a:pPr algn="l" marL="526795" indent="-263398" lvl="1">
              <a:lnSpc>
                <a:spcPts val="3862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Learn how Scrapy automates crawling and data extraction</a:t>
            </a:r>
          </a:p>
          <a:p>
            <a:pPr algn="l" marL="526795" indent="-263398" lvl="1">
              <a:lnSpc>
                <a:spcPts val="3862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 your first spider to scrape book data</a:t>
            </a:r>
          </a:p>
          <a:p>
            <a:pPr algn="l" marL="526795" indent="-263398" lvl="1">
              <a:lnSpc>
                <a:spcPts val="3862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Export data to CSV</a:t>
            </a:r>
          </a:p>
          <a:p>
            <a:pPr algn="l" marL="526795" indent="-263398" lvl="1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Analyze and visualize the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7356" y="2953382"/>
            <a:ext cx="9013288" cy="87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b="true" sz="5555" spc="216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6296" y="3714365"/>
            <a:ext cx="4615409" cy="4203134"/>
            <a:chOff x="0" y="0"/>
            <a:chExt cx="1215581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39249"/>
            <a:ext cx="12397261" cy="73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WEB SCRAPING?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90839" y="3714365"/>
            <a:ext cx="4615409" cy="4203134"/>
            <a:chOff x="0" y="0"/>
            <a:chExt cx="1215581" cy="11069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45792" y="5126342"/>
            <a:ext cx="3505503" cy="139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AUTOMATED PROC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ESS OF COLLECTING DATA FROM WEBSITES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406818" y="3877166"/>
            <a:ext cx="1583451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81752" y="3714365"/>
            <a:ext cx="4615409" cy="4203134"/>
            <a:chOff x="0" y="0"/>
            <a:chExt cx="1215581" cy="11069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282276" y="5126342"/>
            <a:ext cx="3614360" cy="174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</a:t>
            </a:r>
          </a:p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COLLECTING BOOK PRICES FROM AN E-COMMERCE SITE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251915" y="3896216"/>
            <a:ext cx="1675082" cy="102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7"/>
              </a:lnSpc>
            </a:pPr>
            <a:r>
              <a:rPr lang="en-US" b="true" sz="590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31108" y="5126342"/>
            <a:ext cx="3870437" cy="174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USES SCRIPTS OR TOOLS TO FETCH AND EXTRACT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information from HTML pages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461132" y="3877166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08788" y="3139774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6081" y="1122213"/>
            <a:ext cx="10936576" cy="260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b="true" sz="4954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WEB SCRAPING MATTERS</a:t>
            </a:r>
          </a:p>
          <a:p>
            <a:pPr algn="l">
              <a:lnSpc>
                <a:spcPts val="6936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753755" y="3139774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61776" y="-464928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689336">
            <a:off x="12771711" y="1433899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08788" y="5141439"/>
            <a:ext cx="4039637" cy="158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AVAILABILITY: MANY INSIGHTS EXIST ONLY ON THE WEB</a:t>
            </a:r>
          </a:p>
          <a:p>
            <a:pPr algn="ctr">
              <a:lnSpc>
                <a:spcPts val="320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53755" y="5141439"/>
            <a:ext cx="4039637" cy="118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COMBINES PROGRAMMING, DATA CLEANING, AND ANALYT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8788" y="3355236"/>
            <a:ext cx="1824721" cy="12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65"/>
              </a:lnSpc>
            </a:pPr>
            <a:r>
              <a:rPr lang="en-US" b="true" sz="7255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3755" y="3355236"/>
            <a:ext cx="1824721" cy="12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65"/>
              </a:lnSpc>
            </a:pPr>
            <a:r>
              <a:rPr lang="en-US" b="true" sz="7255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633159">
            <a:off x="-8015597" y="1029326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486952" y="8540496"/>
            <a:ext cx="5960203" cy="118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CASES: MARKET RESEARCH, PRICE MONITORING, ACADEMIC RESEARCH</a:t>
            </a:r>
          </a:p>
          <a:p>
            <a:pPr algn="ctr">
              <a:lnSpc>
                <a:spcPts val="320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38839" y="6934370"/>
            <a:ext cx="1824721" cy="128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65"/>
              </a:lnSpc>
            </a:pPr>
            <a:r>
              <a:rPr lang="en-US" b="true" sz="7255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486952" y="6720058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6913">
            <a:off x="220983" y="3961259"/>
            <a:ext cx="20477644" cy="14641516"/>
          </a:xfrm>
          <a:custGeom>
            <a:avLst/>
            <a:gdLst/>
            <a:ahLst/>
            <a:cxnLst/>
            <a:rect r="r" b="b" t="t" l="l"/>
            <a:pathLst>
              <a:path h="14641516" w="20477644">
                <a:moveTo>
                  <a:pt x="0" y="0"/>
                </a:moveTo>
                <a:lnTo>
                  <a:pt x="20477645" y="0"/>
                </a:lnTo>
                <a:lnTo>
                  <a:pt x="20477645" y="14641516"/>
                </a:lnTo>
                <a:lnTo>
                  <a:pt x="0" y="146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862" y="925196"/>
            <a:ext cx="16396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28862" y="4138056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186409" y="4142818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1718414" y="4147581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31841" y="-1915390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862" y="1083300"/>
            <a:ext cx="15788204" cy="172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3"/>
              </a:lnSpc>
            </a:pPr>
            <a:r>
              <a:rPr lang="en-US" b="true" sz="4988" spc="19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WEB SCRAPING WORKFLOW</a:t>
            </a:r>
          </a:p>
          <a:p>
            <a:pPr algn="l">
              <a:lnSpc>
                <a:spcPts val="698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33315"/>
            <a:ext cx="4251496" cy="17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  <a:r>
              <a:rPr lang="en-US" b="true" sz="2425" spc="11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425" spc="1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NSPECT THE WEBPAGE (STRUCTURE, DATA POINTS)</a:t>
            </a:r>
          </a:p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86571" y="2333315"/>
            <a:ext cx="3720275" cy="134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b="true" sz="2425" spc="11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SEND REQUESTS TO GET HTML</a:t>
            </a:r>
          </a:p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718414" y="2333315"/>
            <a:ext cx="4353653" cy="134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b="true" sz="2425" spc="11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PARSE AND EXTRACT DATA USING SELECTORS</a:t>
            </a:r>
          </a:p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790761" y="7275769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5948470" y="7280532"/>
            <a:ext cx="10037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90761" y="5728204"/>
            <a:ext cx="4251496" cy="134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  <a:r>
              <a:rPr lang="en-US" b="true" sz="2425" spc="11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STOR</a:t>
            </a:r>
            <a:r>
              <a:rPr lang="en-US" b="true" sz="2425" spc="1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RESULTS (CSV, JSON, DATABASE)</a:t>
            </a:r>
          </a:p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948470" y="5728204"/>
            <a:ext cx="3720437" cy="134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b="true" sz="2425" spc="11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ANALYZE AND VISUALIZE RESULTS</a:t>
            </a:r>
          </a:p>
          <a:p>
            <a:pPr algn="l" marL="0" indent="0" lvl="0">
              <a:lnSpc>
                <a:spcPts val="36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3690" y="6012206"/>
            <a:ext cx="10926020" cy="9273459"/>
          </a:xfrm>
          <a:custGeom>
            <a:avLst/>
            <a:gdLst/>
            <a:ahLst/>
            <a:cxnLst/>
            <a:rect r="r" b="b" t="t" l="l"/>
            <a:pathLst>
              <a:path h="9273459" w="10926020">
                <a:moveTo>
                  <a:pt x="0" y="0"/>
                </a:moveTo>
                <a:lnTo>
                  <a:pt x="10926019" y="0"/>
                </a:lnTo>
                <a:lnTo>
                  <a:pt x="10926019" y="9273459"/>
                </a:lnTo>
                <a:lnTo>
                  <a:pt x="0" y="927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91343" y="1038225"/>
            <a:ext cx="160372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5241" y="2034076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5241" y="4981198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435241" y="7899470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823" y="5143500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1343" y="1279905"/>
            <a:ext cx="6792236" cy="228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&amp; LIBRARIES FOR SCRAPING</a:t>
            </a:r>
          </a:p>
          <a:p>
            <a:pPr algn="l">
              <a:lnSpc>
                <a:spcPts val="60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35241" y="2319464"/>
            <a:ext cx="503449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REQUESTS + BEAUTIFULSOUP SIMPLE FETCHING &amp; PARSING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374390" y="688842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5241" y="5266585"/>
            <a:ext cx="484546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SELENIUM</a:t>
            </a:r>
          </a:p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BROWSER AUTOMATION FOR DYNAMIC SITES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374390" y="3635963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5241" y="8184858"/>
            <a:ext cx="484546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SCRAPY</a:t>
            </a:r>
          </a:p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FULL FRAMEWORK FOR SCALABLE SCRAPING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374390" y="6554236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4040" y="5143500"/>
            <a:ext cx="8402894" cy="8136802"/>
          </a:xfrm>
          <a:custGeom>
            <a:avLst/>
            <a:gdLst/>
            <a:ahLst/>
            <a:cxnLst/>
            <a:rect r="r" b="b" t="t" l="l"/>
            <a:pathLst>
              <a:path h="8136802" w="8402894">
                <a:moveTo>
                  <a:pt x="0" y="0"/>
                </a:moveTo>
                <a:lnTo>
                  <a:pt x="8402893" y="0"/>
                </a:lnTo>
                <a:lnTo>
                  <a:pt x="8402893" y="8136802"/>
                </a:lnTo>
                <a:lnTo>
                  <a:pt x="0" y="813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3765228" y="-2701660"/>
            <a:ext cx="8244687" cy="8705345"/>
          </a:xfrm>
          <a:custGeom>
            <a:avLst/>
            <a:gdLst/>
            <a:ahLst/>
            <a:cxnLst/>
            <a:rect r="r" b="b" t="t" l="l"/>
            <a:pathLst>
              <a:path h="8705345" w="8244687">
                <a:moveTo>
                  <a:pt x="0" y="0"/>
                </a:moveTo>
                <a:lnTo>
                  <a:pt x="8244688" y="0"/>
                </a:lnTo>
                <a:lnTo>
                  <a:pt x="8244688" y="8705345"/>
                </a:lnTo>
                <a:lnTo>
                  <a:pt x="0" y="870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7912492" y="2349185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72025" y="1236889"/>
            <a:ext cx="12343950" cy="136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CHOOSE SCRAPY?</a:t>
            </a:r>
          </a:p>
          <a:p>
            <a:pPr algn="ctr">
              <a:lnSpc>
                <a:spcPts val="544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011896" y="5210339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57091" y="3942658"/>
            <a:ext cx="6251679" cy="12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BUILT FOR SCALE AND EFFICIENCY, HANDLES THOUSANDS OF PAGES</a:t>
            </a:r>
          </a:p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10905088" y="5215102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180337" y="3942658"/>
            <a:ext cx="4391571" cy="12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ASYNCHRONOUS REQUESTS MAKE IT FAST</a:t>
            </a:r>
          </a:p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6723846" y="7651988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624718" y="6460670"/>
            <a:ext cx="5140325" cy="12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 PIPELINES FOR CLEANING &amp; EXPORTING DATA</a:t>
            </a:r>
          </a:p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13354253" y="7656750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905088" y="6460670"/>
            <a:ext cx="5840398" cy="12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AUTOMATIC THROTTLING, RETRIES, STRUCTURED WORKFLOWS</a:t>
            </a:r>
          </a:p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-5114399" y="-10183373"/>
            <a:ext cx="13697370" cy="13052037"/>
          </a:xfrm>
          <a:custGeom>
            <a:avLst/>
            <a:gdLst/>
            <a:ahLst/>
            <a:cxnLst/>
            <a:rect r="r" b="b" t="t" l="l"/>
            <a:pathLst>
              <a:path h="13052037" w="13697370">
                <a:moveTo>
                  <a:pt x="0" y="0"/>
                </a:moveTo>
                <a:lnTo>
                  <a:pt x="13697370" y="0"/>
                </a:lnTo>
                <a:lnTo>
                  <a:pt x="13697370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6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21631" y="6572532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7917277" y="1844717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972025" y="653394"/>
            <a:ext cx="12343950" cy="6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SCRAPY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9709" y="3514278"/>
            <a:ext cx="6017568" cy="7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Spide</a:t>
            </a: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rs define what and how to scrape</a:t>
            </a:r>
          </a:p>
          <a:p>
            <a:pPr algn="l">
              <a:lnSpc>
                <a:spcPts val="29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99709" y="2301470"/>
            <a:ext cx="1583451" cy="112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8772" y="3542853"/>
            <a:ext cx="6385659" cy="64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Selecto</a:t>
            </a: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rs locate data elements (CSS/XPath)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88772" y="2301470"/>
            <a:ext cx="1675082" cy="112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1"/>
              </a:lnSpc>
            </a:pPr>
            <a:r>
              <a:rPr lang="en-US" b="true" sz="63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9709" y="5355612"/>
            <a:ext cx="5542736" cy="7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Pipelines clean and process data</a:t>
            </a:r>
          </a:p>
          <a:p>
            <a:pPr algn="l">
              <a:lnSpc>
                <a:spcPts val="292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99709" y="4142804"/>
            <a:ext cx="1583451" cy="112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88772" y="5384187"/>
            <a:ext cx="6266785" cy="64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Setti</a:t>
            </a: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ngs control crawl behavior and exports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88772" y="4142804"/>
            <a:ext cx="1675082" cy="112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1"/>
              </a:lnSpc>
            </a:pPr>
            <a:r>
              <a:rPr lang="en-US" b="true" sz="63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3893" y="7099581"/>
            <a:ext cx="5395043" cy="64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</a:t>
            </a:r>
            <a:r>
              <a:rPr lang="en-US" b="true" sz="209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put: CSV, JSON, or databases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53893" y="5858283"/>
            <a:ext cx="1675082" cy="112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1"/>
              </a:lnSpc>
            </a:pPr>
            <a:r>
              <a:rPr lang="en-US" b="true" sz="63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80128">
            <a:off x="14991981" y="-2958013"/>
            <a:ext cx="5305651" cy="7973426"/>
          </a:xfrm>
          <a:custGeom>
            <a:avLst/>
            <a:gdLst/>
            <a:ahLst/>
            <a:cxnLst/>
            <a:rect r="r" b="b" t="t" l="l"/>
            <a:pathLst>
              <a:path h="7973426" w="5305651">
                <a:moveTo>
                  <a:pt x="0" y="0"/>
                </a:moveTo>
                <a:lnTo>
                  <a:pt x="5305651" y="0"/>
                </a:lnTo>
                <a:lnTo>
                  <a:pt x="5305651" y="7973426"/>
                </a:lnTo>
                <a:lnTo>
                  <a:pt x="0" y="797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26919">
            <a:off x="-9982252" y="4715180"/>
            <a:ext cx="17568642" cy="12529775"/>
          </a:xfrm>
          <a:custGeom>
            <a:avLst/>
            <a:gdLst/>
            <a:ahLst/>
            <a:cxnLst/>
            <a:rect r="r" b="b" t="t" l="l"/>
            <a:pathLst>
              <a:path h="12529775" w="17568642">
                <a:moveTo>
                  <a:pt x="0" y="0"/>
                </a:moveTo>
                <a:lnTo>
                  <a:pt x="17568642" y="0"/>
                </a:lnTo>
                <a:lnTo>
                  <a:pt x="17568642" y="12529775"/>
                </a:lnTo>
                <a:lnTo>
                  <a:pt x="0" y="1252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6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648" y="7633303"/>
            <a:ext cx="4622777" cy="4675375"/>
          </a:xfrm>
          <a:custGeom>
            <a:avLst/>
            <a:gdLst/>
            <a:ahLst/>
            <a:cxnLst/>
            <a:rect r="r" b="b" t="t" l="l"/>
            <a:pathLst>
              <a:path h="4675375" w="4622777">
                <a:moveTo>
                  <a:pt x="0" y="0"/>
                </a:moveTo>
                <a:lnTo>
                  <a:pt x="4622777" y="0"/>
                </a:lnTo>
                <a:lnTo>
                  <a:pt x="4622777" y="4675375"/>
                </a:lnTo>
                <a:lnTo>
                  <a:pt x="0" y="467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60129" y="6357315"/>
            <a:ext cx="7647482" cy="88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Allows seamless collection of large datasets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17707" y="2670634"/>
            <a:ext cx="8276333" cy="88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sites divide content into multiple pages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610239" y="4593355"/>
            <a:ext cx="7681978" cy="88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</a:t>
            </a: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apy follows 'Next' links automatically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0299" y="935907"/>
            <a:ext cx="12683312" cy="157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b="true" sz="4555" spc="17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UNDERSTANDING PAGINATION</a:t>
            </a:r>
          </a:p>
          <a:p>
            <a:pPr algn="l">
              <a:lnSpc>
                <a:spcPts val="637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2587" y="2529240"/>
            <a:ext cx="1131745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1944" y="4469530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4055" y="6233490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494857" y="5468007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517707" y="349746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37080" y="7231967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DAG3SCFKwVY</dc:identifier>
  <dcterms:modified xsi:type="dcterms:W3CDTF">2011-08-01T06:04:30Z</dcterms:modified>
  <cp:revision>1</cp:revision>
  <dc:title>Scrapy_Intro</dc:title>
</cp:coreProperties>
</file>